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3" r:id="rId3"/>
    <p:sldId id="264" r:id="rId4"/>
    <p:sldId id="257" r:id="rId5"/>
    <p:sldId id="258" r:id="rId6"/>
    <p:sldId id="259" r:id="rId7"/>
    <p:sldId id="261" r:id="rId8"/>
    <p:sldId id="265" r:id="rId9"/>
    <p:sldId id="262" r:id="rId10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804"/>
    <p:restoredTop sz="95100"/>
  </p:normalViewPr>
  <p:slideViewPr>
    <p:cSldViewPr snapToGrid="0">
      <p:cViewPr varScale="1">
        <p:scale>
          <a:sx n="109" d="100"/>
          <a:sy n="109" d="100"/>
        </p:scale>
        <p:origin x="232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A7DFC78-C46B-86C7-9BDC-E20937A044C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C2B946E1-B92A-16C3-F735-50DC0B5AE2F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91AFD701-999B-8E5F-4F74-D4DA8C2E1A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8B0E9B1D-BFB0-FB8A-8977-CA58A0EAF5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ED22CD12-8758-2081-272D-5932AC0111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62586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E72B9DA-A0C8-332F-844E-3E92B3D777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BDC32FC7-731C-69E5-6E06-D748D9BA69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9506F98D-35AB-1854-BE81-CE80488FAB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2300F44A-B984-42CF-9198-8CE2F24174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7F925CB6-CA4C-1058-83B4-341143EE83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11823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>
            <a:extLst>
              <a:ext uri="{FF2B5EF4-FFF2-40B4-BE49-F238E27FC236}">
                <a16:creationId xmlns:a16="http://schemas.microsoft.com/office/drawing/2014/main" id="{331D84E2-DF97-BE4B-9537-2052B03AEAF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1EF749DF-3E00-0543-DA68-4743872641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0A562557-291A-E236-682D-47AF610389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CDFB13F2-3918-A4AA-35BF-511F2E7CB9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E682D928-EFFE-902A-9892-EE20547CA9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563028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4764551-92DA-8D19-434E-9DE1692712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DEB845BA-2374-E626-2C51-32E698C3C5A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CADEB500-2ED5-31F2-4117-948E64E4A8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59A0C3AA-6649-A318-E2FA-B41B71677E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8DB138DE-DA15-91A0-ED1F-F430582827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549408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F6497E7-C198-CB16-6F29-8BBC450D95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544296CD-E80A-3A6B-3DEF-3A43C8EC6A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6621BD35-7D88-D2E2-2C8C-6E12F2AA96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6FC1EB40-01E0-B901-6ED2-4ECDA407F2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1D5464D7-70F8-FF02-D552-A6B66E7337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7066008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0109B471-2D07-1AED-1B4A-FA0166713D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FF98BB9E-92A5-001A-21B1-16256887A93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6AF95FB8-A2ED-D2F7-27A8-6F06EEE9669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14BABB42-D585-C43D-CF65-B63702433F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64EAC056-3A9C-5AB8-7060-6FAEBF1C16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F8D08D57-562C-7423-D7C0-DAA4418259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114319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2DA8C37-A846-3872-6E5D-D83F5A34C1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2761424E-530C-9DDF-F422-FCDBA43E20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FA983EE4-3D86-74E4-32A8-B8CCDE7F43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text 4">
            <a:extLst>
              <a:ext uri="{FF2B5EF4-FFF2-40B4-BE49-F238E27FC236}">
                <a16:creationId xmlns:a16="http://schemas.microsoft.com/office/drawing/2014/main" id="{36E37406-7DE7-5C6E-5CFD-56ADEF195E6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6" name="Zástupný obsah 5">
            <a:extLst>
              <a:ext uri="{FF2B5EF4-FFF2-40B4-BE49-F238E27FC236}">
                <a16:creationId xmlns:a16="http://schemas.microsoft.com/office/drawing/2014/main" id="{3B477FD9-7238-8A54-3DCD-66BF1EA4387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7" name="Zástupný symbol pro datum 6">
            <a:extLst>
              <a:ext uri="{FF2B5EF4-FFF2-40B4-BE49-F238E27FC236}">
                <a16:creationId xmlns:a16="http://schemas.microsoft.com/office/drawing/2014/main" id="{F844A26D-343F-A2FA-49C5-DF81BE70BE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8" name="Zástupný symbol pro zápatí 7">
            <a:extLst>
              <a:ext uri="{FF2B5EF4-FFF2-40B4-BE49-F238E27FC236}">
                <a16:creationId xmlns:a16="http://schemas.microsoft.com/office/drawing/2014/main" id="{66137C5D-55A6-80C8-0FA2-EF9961DD93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>
            <a:extLst>
              <a:ext uri="{FF2B5EF4-FFF2-40B4-BE49-F238E27FC236}">
                <a16:creationId xmlns:a16="http://schemas.microsoft.com/office/drawing/2014/main" id="{3815F493-C30F-E865-94C8-F8642C46EE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547487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61E3BF4B-F615-EE09-12DF-FDA82439DF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datum 2">
            <a:extLst>
              <a:ext uri="{FF2B5EF4-FFF2-40B4-BE49-F238E27FC236}">
                <a16:creationId xmlns:a16="http://schemas.microsoft.com/office/drawing/2014/main" id="{8560C47C-B83C-2CC6-1CEB-A1E240C0A9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4" name="Zástupný symbol pro zápatí 3">
            <a:extLst>
              <a:ext uri="{FF2B5EF4-FFF2-40B4-BE49-F238E27FC236}">
                <a16:creationId xmlns:a16="http://schemas.microsoft.com/office/drawing/2014/main" id="{4EB04C59-ED0E-4351-3547-2CB1A97039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>
            <a:extLst>
              <a:ext uri="{FF2B5EF4-FFF2-40B4-BE49-F238E27FC236}">
                <a16:creationId xmlns:a16="http://schemas.microsoft.com/office/drawing/2014/main" id="{A20AF980-06DD-9B49-187A-31DF074BC4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37168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>
            <a:extLst>
              <a:ext uri="{FF2B5EF4-FFF2-40B4-BE49-F238E27FC236}">
                <a16:creationId xmlns:a16="http://schemas.microsoft.com/office/drawing/2014/main" id="{C3D1D2E6-3262-B8B0-52F1-8936B63995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3" name="Zástupný symbol pro zápatí 2">
            <a:extLst>
              <a:ext uri="{FF2B5EF4-FFF2-40B4-BE49-F238E27FC236}">
                <a16:creationId xmlns:a16="http://schemas.microsoft.com/office/drawing/2014/main" id="{F9B8045D-B3B3-2B27-0E02-0FE57BED42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E0ACF9E3-64DC-2048-E993-291B48E5EA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2311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D9933D1D-C7AB-FF2C-B98B-1CC59FEEEC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E3740DA5-2560-ABF0-31EC-CA3BC1AFCA2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text 3">
            <a:extLst>
              <a:ext uri="{FF2B5EF4-FFF2-40B4-BE49-F238E27FC236}">
                <a16:creationId xmlns:a16="http://schemas.microsoft.com/office/drawing/2014/main" id="{8B915CB7-56A6-7FEC-C644-9AF870EF20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2B0C2508-1B27-CC81-E018-7A48C462D0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66C72E7A-279C-3639-3211-ABDC67314C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B87442BE-A775-63E5-F45F-0C9B8773B4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374550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A4E08671-A3D9-75BB-B01D-4CFDA460C2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symbol obrázku 2">
            <a:extLst>
              <a:ext uri="{FF2B5EF4-FFF2-40B4-BE49-F238E27FC236}">
                <a16:creationId xmlns:a16="http://schemas.microsoft.com/office/drawing/2014/main" id="{30506170-9E2B-8DF1-06DA-E6DCD81D819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text 3">
            <a:extLst>
              <a:ext uri="{FF2B5EF4-FFF2-40B4-BE49-F238E27FC236}">
                <a16:creationId xmlns:a16="http://schemas.microsoft.com/office/drawing/2014/main" id="{5DD1847F-64A2-FEAA-92D9-E15D68A481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7A5D5153-6BE8-8B76-CD92-C01F78376F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FA83615D-4F96-505C-4D0B-7CE57DC99E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9D1291A9-B6C8-7938-22C5-981C117E6B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5617771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nadpis 1">
            <a:extLst>
              <a:ext uri="{FF2B5EF4-FFF2-40B4-BE49-F238E27FC236}">
                <a16:creationId xmlns:a16="http://schemas.microsoft.com/office/drawing/2014/main" id="{F19BD2DF-E19E-6DE8-03EC-2BA7B2A442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F029D8E3-DAE2-21DA-0887-0EF795FF92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181D14AC-39F7-E0AE-2E73-E89F9E87EA6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436F0A8F-AEC0-47CF-B8C8-A782A0F44CE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F19D8BDB-4F58-401C-906C-169B43A60AA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880469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838551BD-0AA8-19CF-DD3E-EB5B25C4D69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/>
              <a:t>Budoucnost </a:t>
            </a:r>
            <a:r>
              <a:rPr lang="cs-CZ" dirty="0" err="1"/>
              <a:t>Generative</a:t>
            </a:r>
            <a:r>
              <a:rPr lang="cs-CZ" dirty="0"/>
              <a:t> AI v KM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13322611-EE53-D6E1-DCCF-4722DCE61B8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277499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479CB2D6-C82D-6D81-C991-4927F9BDD3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188720"/>
            <a:ext cx="10515600" cy="501968"/>
          </a:xfrm>
        </p:spPr>
        <p:txBody>
          <a:bodyPr>
            <a:normAutofit fontScale="90000"/>
          </a:bodyPr>
          <a:lstStyle/>
          <a:p>
            <a:br>
              <a:rPr lang="cs-CZ" b="1" dirty="0">
                <a:effectLst/>
              </a:rPr>
            </a:br>
            <a:br>
              <a:rPr lang="cs-CZ" b="1" dirty="0">
                <a:effectLst/>
              </a:rPr>
            </a:br>
            <a:r>
              <a:rPr lang="cs-CZ" b="1" dirty="0">
                <a:effectLst/>
              </a:rPr>
              <a:t>Výhody </a:t>
            </a:r>
            <a:r>
              <a:rPr lang="cs-CZ" b="1" dirty="0" err="1">
                <a:effectLst/>
              </a:rPr>
              <a:t>Generative</a:t>
            </a:r>
            <a:r>
              <a:rPr lang="cs-CZ" b="1" dirty="0">
                <a:effectLst/>
              </a:rPr>
              <a:t> AI ve Znalostním Managementu</a:t>
            </a:r>
            <a:br>
              <a:rPr lang="cs-CZ" dirty="0">
                <a:effectLst/>
              </a:rPr>
            </a:br>
            <a:br>
              <a:rPr lang="cs-CZ" dirty="0">
                <a:effectLst/>
              </a:rPr>
            </a:br>
            <a:br>
              <a:rPr lang="cs-CZ" dirty="0">
                <a:effectLst/>
              </a:rPr>
            </a:b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AB9501E7-CF14-7630-5F22-4C5020D057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461845"/>
            <a:ext cx="10515600" cy="3715117"/>
          </a:xfrm>
        </p:spPr>
        <p:txBody>
          <a:bodyPr/>
          <a:lstStyle/>
          <a:p>
            <a:r>
              <a:rPr lang="cs-CZ" sz="3600" b="1" dirty="0"/>
              <a:t>Personalizovaní asistenti pro zaměstnance.</a:t>
            </a:r>
          </a:p>
          <a:p>
            <a:r>
              <a:rPr lang="cs-CZ" sz="3600" b="1" dirty="0"/>
              <a:t>Automatické generování manuálů a procedur.</a:t>
            </a:r>
          </a:p>
          <a:p>
            <a:r>
              <a:rPr lang="cs-CZ" sz="3600" b="1" dirty="0"/>
              <a:t>Rozpoznávání a klasifikace dokumentů.</a:t>
            </a:r>
          </a:p>
          <a:p>
            <a:r>
              <a:rPr lang="cs-CZ" sz="3600" b="1" dirty="0"/>
              <a:t>Zlepšení virtuálních diskusí a kolektivního učení.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192743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B9DC0F7-C223-D50C-1F5A-602BF40BD0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832338"/>
            <a:ext cx="10515600" cy="858350"/>
          </a:xfrm>
        </p:spPr>
        <p:txBody>
          <a:bodyPr>
            <a:normAutofit fontScale="90000"/>
          </a:bodyPr>
          <a:lstStyle/>
          <a:p>
            <a:r>
              <a:rPr lang="cs-CZ" b="1" i="0" u="none" strike="noStrike" dirty="0">
                <a:effectLst/>
              </a:rPr>
              <a:t>Výzvy a Příležitosti</a:t>
            </a:r>
            <a:br>
              <a:rPr lang="cs-CZ" b="1" i="0" u="none" strike="noStrike" dirty="0">
                <a:effectLst/>
                <a:latin typeface="Söhne"/>
              </a:rPr>
            </a:br>
            <a:endParaRPr lang="cs-CZ" b="1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036C3E26-DDF5-4239-57CF-0A5183FE0AC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sz="3600" dirty="0"/>
              <a:t>Aktuální využití </a:t>
            </a:r>
            <a:r>
              <a:rPr lang="cs-CZ" sz="3600" dirty="0" err="1"/>
              <a:t>Generative</a:t>
            </a:r>
            <a:r>
              <a:rPr lang="cs-CZ" sz="3600" dirty="0"/>
              <a:t> AI ve znalostním managementu.</a:t>
            </a:r>
          </a:p>
          <a:p>
            <a:endParaRPr lang="cs-CZ" sz="3600" dirty="0"/>
          </a:p>
          <a:p>
            <a:r>
              <a:rPr lang="cs-CZ" sz="3600" dirty="0"/>
              <a:t>Příchod spotřebitelských programů, jako jsou Google Bard a </a:t>
            </a:r>
            <a:r>
              <a:rPr lang="cs-CZ" sz="3600" dirty="0" err="1"/>
              <a:t>OpenAI</a:t>
            </a:r>
            <a:r>
              <a:rPr lang="cs-CZ" sz="3600" dirty="0"/>
              <a:t> </a:t>
            </a:r>
            <a:r>
              <a:rPr lang="cs-CZ" sz="3600" dirty="0" err="1"/>
              <a:t>ChatGPT</a:t>
            </a:r>
            <a:r>
              <a:rPr lang="cs-CZ" sz="3600" dirty="0"/>
              <a:t>.</a:t>
            </a:r>
          </a:p>
          <a:p>
            <a:endParaRPr lang="cs-CZ" sz="3600" dirty="0"/>
          </a:p>
          <a:p>
            <a:r>
              <a:rPr lang="cs-CZ" sz="3600" dirty="0"/>
              <a:t>Očekávaný růst trhu a jeho pohonné síly v krátkodobém a dlouhodobém horizontu.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168426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E8705A9-0C06-B802-C3D7-62853A196E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83064"/>
            <a:ext cx="10515600" cy="1325563"/>
          </a:xfrm>
        </p:spPr>
        <p:txBody>
          <a:bodyPr/>
          <a:lstStyle/>
          <a:p>
            <a:r>
              <a:rPr lang="cs-CZ" b="1" i="0" u="none" strike="noStrike" dirty="0">
                <a:effectLst/>
              </a:rPr>
              <a:t>Případy užití a aplikace.</a:t>
            </a: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742FC94F-8DBC-B04C-EEE1-DB3012D6CF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i="0" u="none" strike="noStrike" dirty="0">
                <a:effectLst/>
              </a:rPr>
              <a:t>Personalizovaní asistenti pro znalostní </a:t>
            </a:r>
            <a:r>
              <a:rPr lang="cs-CZ" dirty="0"/>
              <a:t>m</a:t>
            </a:r>
            <a:r>
              <a:rPr lang="cs-CZ" i="0" u="none" strike="noStrike" dirty="0">
                <a:effectLst/>
              </a:rPr>
              <a:t>anagement</a:t>
            </a:r>
          </a:p>
          <a:p>
            <a:pPr lvl="1"/>
            <a:r>
              <a:rPr lang="cs-CZ" dirty="0"/>
              <a:t>Analýza pracovních návyků a preferencí uživatelů</a:t>
            </a:r>
            <a:endParaRPr lang="cs-CZ" i="0" u="none" strike="noStrike" dirty="0">
              <a:effectLst/>
            </a:endParaRPr>
          </a:p>
          <a:p>
            <a:r>
              <a:rPr lang="cs-CZ" i="0" u="none" strike="noStrike" dirty="0">
                <a:effectLst/>
              </a:rPr>
              <a:t>Automatické generování </a:t>
            </a:r>
            <a:r>
              <a:rPr lang="cs-CZ" dirty="0"/>
              <a:t>m</a:t>
            </a:r>
            <a:r>
              <a:rPr lang="cs-CZ" i="0" u="none" strike="noStrike" dirty="0">
                <a:effectLst/>
              </a:rPr>
              <a:t>anuálů a procedur</a:t>
            </a:r>
          </a:p>
          <a:p>
            <a:pPr lvl="1"/>
            <a:r>
              <a:rPr lang="cs-CZ" dirty="0"/>
              <a:t>Pomocí existující znalostní báze </a:t>
            </a:r>
          </a:p>
          <a:p>
            <a:r>
              <a:rPr lang="cs-CZ" i="0" u="none" strike="noStrike" dirty="0">
                <a:effectLst/>
              </a:rPr>
              <a:t>Rozpoznávání a klasifikace Dokumentů</a:t>
            </a:r>
          </a:p>
          <a:p>
            <a:pPr lvl="1"/>
            <a:r>
              <a:rPr lang="cs-CZ" dirty="0"/>
              <a:t>Rychlé řazení a uspořádání informací</a:t>
            </a:r>
            <a:endParaRPr lang="cs-CZ" i="0" u="none" strike="noStrike" dirty="0">
              <a:effectLst/>
            </a:endParaRPr>
          </a:p>
          <a:p>
            <a:r>
              <a:rPr lang="cs-CZ" i="0" u="none" strike="noStrike" dirty="0">
                <a:effectLst/>
              </a:rPr>
              <a:t>Zlepšení virtuálních </a:t>
            </a:r>
            <a:r>
              <a:rPr lang="cs-CZ" dirty="0"/>
              <a:t>d</a:t>
            </a:r>
            <a:r>
              <a:rPr lang="cs-CZ" i="0" u="none" strike="noStrike" dirty="0">
                <a:effectLst/>
              </a:rPr>
              <a:t>iskusí a kolektivního </a:t>
            </a:r>
            <a:r>
              <a:rPr lang="cs-CZ" dirty="0"/>
              <a:t>u</a:t>
            </a:r>
            <a:r>
              <a:rPr lang="cs-CZ" i="0" u="none" strike="noStrike" dirty="0">
                <a:effectLst/>
              </a:rPr>
              <a:t>čení</a:t>
            </a:r>
          </a:p>
          <a:p>
            <a:pPr lvl="1"/>
            <a:r>
              <a:rPr lang="cs-CZ" dirty="0"/>
              <a:t>Simulace diskusí a interakce mezi zaměstnanci</a:t>
            </a:r>
          </a:p>
        </p:txBody>
      </p:sp>
    </p:spTree>
    <p:extLst>
      <p:ext uri="{BB962C8B-B14F-4D97-AF65-F5344CB8AC3E}">
        <p14:creationId xmlns:p14="http://schemas.microsoft.com/office/powerpoint/2010/main" val="230162526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2F2A14-A3E2-4679-11B0-2527732C44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i="0" u="none" strike="noStrike" dirty="0">
                <a:effectLst/>
              </a:rPr>
              <a:t>Případy užití a aplikace</a:t>
            </a: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937FA745-358D-E467-E05C-D3C67AE3E2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664313"/>
          </a:xfrm>
        </p:spPr>
        <p:txBody>
          <a:bodyPr>
            <a:noAutofit/>
          </a:bodyPr>
          <a:lstStyle/>
          <a:p>
            <a:r>
              <a:rPr lang="cs-CZ" sz="3200" i="0" u="none" strike="noStrike" dirty="0">
                <a:effectLst/>
                <a:latin typeface="Söhne"/>
              </a:rPr>
              <a:t>Rychlá odpověď na </a:t>
            </a:r>
            <a:r>
              <a:rPr lang="cs-CZ" sz="3200" dirty="0">
                <a:latin typeface="Söhne"/>
              </a:rPr>
              <a:t>i</a:t>
            </a:r>
            <a:r>
              <a:rPr lang="cs-CZ" sz="3200" i="0" u="none" strike="noStrike" dirty="0">
                <a:effectLst/>
                <a:latin typeface="Söhne"/>
              </a:rPr>
              <a:t>nterní </a:t>
            </a:r>
            <a:r>
              <a:rPr lang="cs-CZ" sz="3200" dirty="0">
                <a:latin typeface="Söhne"/>
              </a:rPr>
              <a:t>d</a:t>
            </a:r>
            <a:r>
              <a:rPr lang="cs-CZ" sz="3200" i="0" u="none" strike="noStrike" dirty="0">
                <a:effectLst/>
                <a:latin typeface="Söhne"/>
              </a:rPr>
              <a:t>otazy</a:t>
            </a:r>
          </a:p>
          <a:p>
            <a:pPr lvl="1"/>
            <a:r>
              <a:rPr lang="cs-CZ" sz="3200" dirty="0">
                <a:latin typeface="Söhne"/>
              </a:rPr>
              <a:t>Pomocí pokročilého zpracování jazyka</a:t>
            </a:r>
          </a:p>
          <a:p>
            <a:pPr marL="457200" lvl="1" indent="0">
              <a:buNone/>
            </a:pPr>
            <a:endParaRPr lang="cs-CZ" sz="3200" dirty="0">
              <a:latin typeface="Söhne"/>
            </a:endParaRPr>
          </a:p>
          <a:p>
            <a:pPr lvl="1"/>
            <a:endParaRPr lang="cs-CZ" sz="3200" dirty="0">
              <a:latin typeface="Söhne"/>
            </a:endParaRPr>
          </a:p>
          <a:p>
            <a:pPr lvl="1"/>
            <a:endParaRPr lang="cs-CZ" sz="3200" dirty="0">
              <a:latin typeface="Söhne"/>
            </a:endParaRPr>
          </a:p>
          <a:p>
            <a:pPr lvl="1"/>
            <a:r>
              <a:rPr lang="cs-CZ" sz="3200" i="0" u="none" strike="noStrike" dirty="0">
                <a:effectLst/>
                <a:latin typeface="Söhne"/>
              </a:rPr>
              <a:t>Podpora procesů </a:t>
            </a:r>
            <a:r>
              <a:rPr lang="cs-CZ" sz="3200" dirty="0">
                <a:latin typeface="Söhne"/>
              </a:rPr>
              <a:t>r</a:t>
            </a:r>
            <a:r>
              <a:rPr lang="cs-CZ" sz="3200" i="0" u="none" strike="noStrike" dirty="0">
                <a:effectLst/>
                <a:latin typeface="Söhne"/>
              </a:rPr>
              <a:t>ozhodování:</a:t>
            </a:r>
          </a:p>
          <a:p>
            <a:pPr lvl="2"/>
            <a:r>
              <a:rPr lang="cs-CZ" sz="3200" dirty="0">
                <a:latin typeface="Söhne"/>
              </a:rPr>
              <a:t>Simulace a analýza dat </a:t>
            </a:r>
            <a:r>
              <a:rPr lang="cs-CZ" sz="3200" dirty="0">
                <a:latin typeface="Söhne"/>
                <a:sym typeface="Wingdings" pitchFamily="2" charset="2"/>
              </a:rPr>
              <a:t> optimalizace strategických rozhodnutí</a:t>
            </a:r>
          </a:p>
          <a:p>
            <a:pPr lvl="2"/>
            <a:r>
              <a:rPr lang="cs-CZ" sz="3200" dirty="0">
                <a:latin typeface="Söhne"/>
              </a:rPr>
              <a:t>Automatická tvorba FAQ </a:t>
            </a:r>
            <a:r>
              <a:rPr lang="cs-CZ" sz="3200" dirty="0" err="1">
                <a:latin typeface="Söhne"/>
              </a:rPr>
              <a:t>sekve</a:t>
            </a:r>
            <a:endParaRPr lang="cs-CZ" sz="3200" dirty="0">
              <a:latin typeface="Söhne"/>
            </a:endParaRPr>
          </a:p>
        </p:txBody>
      </p:sp>
    </p:spTree>
    <p:extLst>
      <p:ext uri="{BB962C8B-B14F-4D97-AF65-F5344CB8AC3E}">
        <p14:creationId xmlns:p14="http://schemas.microsoft.com/office/powerpoint/2010/main" val="15000404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6B7A81C5-8016-FBFB-6E08-85283EB87D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i="0" u="none" strike="noStrike" dirty="0">
                <a:effectLst/>
              </a:rPr>
              <a:t>Odpovědný vývoj a etické Otázky</a:t>
            </a:r>
            <a:endParaRPr lang="cs-CZ" b="1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52537AD7-5634-F9DA-244A-C4052ACBA5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Možnosti a rizika spojená s rozvojem generativních technologií.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Pozitivní dopady na znalostní management a vývoj personalizovaných asistentů.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Etické otázky, včetně zneužití, kybernetické bezpečnosti a sociálních nerovností.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Výzva pro organizace v implementaci odpovídajících regulačních rámců a otevřený dialog pro odpovědný rozvoj technologií.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Čína ??</a:t>
            </a:r>
          </a:p>
          <a:p>
            <a:pPr marL="0" indent="0">
              <a:buNone/>
            </a:pPr>
            <a:br>
              <a:rPr lang="cs-CZ" dirty="0"/>
            </a:b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6386470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8A97DE8-2D60-D0A5-2C3D-82B341482F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i="0" u="none" strike="noStrike" dirty="0">
                <a:effectLst/>
              </a:rPr>
              <a:t>Budoucnost </a:t>
            </a:r>
            <a:r>
              <a:rPr lang="cs-CZ" b="1" i="0" u="none" strike="noStrike" dirty="0" err="1">
                <a:effectLst/>
              </a:rPr>
              <a:t>Knowledge</a:t>
            </a:r>
            <a:r>
              <a:rPr lang="cs-CZ" b="1" i="0" u="none" strike="noStrike" dirty="0">
                <a:effectLst/>
              </a:rPr>
              <a:t> managementu s </a:t>
            </a:r>
            <a:r>
              <a:rPr lang="cs-CZ" b="1" dirty="0" err="1"/>
              <a:t>g</a:t>
            </a:r>
            <a:r>
              <a:rPr lang="cs-CZ" b="1" i="0" u="none" strike="noStrike" dirty="0" err="1">
                <a:effectLst/>
              </a:rPr>
              <a:t>enerative</a:t>
            </a:r>
            <a:r>
              <a:rPr lang="cs-CZ" b="1" i="0" u="none" strike="noStrike" dirty="0">
                <a:effectLst/>
              </a:rPr>
              <a:t> AI</a:t>
            </a: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55B2886F-566D-AAD3-4774-E0CC78F89D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Očekávání vylepšené efektivity, růstu a uživatelských zážitků.</a:t>
            </a:r>
          </a:p>
          <a:p>
            <a:r>
              <a:rPr lang="cs-CZ" dirty="0"/>
              <a:t>Výzvy a možnosti pro firmy a organizace.</a:t>
            </a:r>
          </a:p>
          <a:p>
            <a:r>
              <a:rPr lang="cs-CZ" dirty="0"/>
              <a:t>Diskuse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965922A5-38AD-90CC-0447-A1A1A1772FC2}"/>
              </a:ext>
            </a:extLst>
          </p:cNvPr>
          <p:cNvSpPr txBox="1"/>
          <p:nvPr/>
        </p:nvSpPr>
        <p:spPr>
          <a:xfrm>
            <a:off x="838200" y="3396789"/>
            <a:ext cx="6096000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sz="3200" dirty="0"/>
              <a:t>Firmy operující v této oblasti:</a:t>
            </a:r>
          </a:p>
        </p:txBody>
      </p:sp>
      <p:sp>
        <p:nvSpPr>
          <p:cNvPr id="7" name="TextovéPole 6">
            <a:extLst>
              <a:ext uri="{FF2B5EF4-FFF2-40B4-BE49-F238E27FC236}">
                <a16:creationId xmlns:a16="http://schemas.microsoft.com/office/drawing/2014/main" id="{874DD3B3-FD66-547E-4B4E-C04C972F3582}"/>
              </a:ext>
            </a:extLst>
          </p:cNvPr>
          <p:cNvSpPr txBox="1"/>
          <p:nvPr/>
        </p:nvSpPr>
        <p:spPr>
          <a:xfrm>
            <a:off x="3048000" y="3244334"/>
            <a:ext cx="6096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endParaRPr lang="cs-CZ" dirty="0"/>
          </a:p>
        </p:txBody>
      </p:sp>
      <p:sp>
        <p:nvSpPr>
          <p:cNvPr id="9" name="TextovéPole 8">
            <a:extLst>
              <a:ext uri="{FF2B5EF4-FFF2-40B4-BE49-F238E27FC236}">
                <a16:creationId xmlns:a16="http://schemas.microsoft.com/office/drawing/2014/main" id="{B79DDF4D-0450-4851-E84F-90ACE92958B3}"/>
              </a:ext>
            </a:extLst>
          </p:cNvPr>
          <p:cNvSpPr txBox="1"/>
          <p:nvPr/>
        </p:nvSpPr>
        <p:spPr>
          <a:xfrm>
            <a:off x="1863969" y="4339877"/>
            <a:ext cx="5251938" cy="138499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sz="2800" dirty="0" err="1"/>
              <a:t>Nvidia</a:t>
            </a:r>
            <a:r>
              <a:rPr lang="cs-CZ" sz="2800" dirty="0"/>
              <a:t>, AMD – čipy, grafické karty</a:t>
            </a:r>
          </a:p>
          <a:p>
            <a:r>
              <a:rPr lang="cs-CZ" sz="2800" dirty="0"/>
              <a:t>Microsoft, OPEN AI, Apple </a:t>
            </a:r>
          </a:p>
          <a:p>
            <a:r>
              <a:rPr lang="cs-CZ" sz="2800" dirty="0" err="1"/>
              <a:t>Palantir</a:t>
            </a:r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29690478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4290511-4760-B7FA-0505-2631A8A06E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 err="1"/>
              <a:t>Palantir</a:t>
            </a:r>
            <a:endParaRPr lang="cs-CZ" b="1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1A1C3341-6F14-6955-3468-BC1651680B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Ontologie pro reprezentaci rozhodnutí: </a:t>
            </a:r>
            <a:r>
              <a:rPr lang="cs-CZ" dirty="0" err="1"/>
              <a:t>Palantir</a:t>
            </a:r>
            <a:r>
              <a:rPr lang="cs-CZ" dirty="0"/>
              <a:t> Ontology zdůrazňuje rozhodnutí nad pouhými daty, umožňující efektivní využívání znalostí v podniku.</a:t>
            </a:r>
          </a:p>
          <a:p>
            <a:r>
              <a:rPr lang="cs-CZ" dirty="0"/>
              <a:t>Schopnost dosahovat a škálovat operační dopad s pomocí AIP </a:t>
            </a:r>
            <a:r>
              <a:rPr lang="cs-CZ" dirty="0" err="1"/>
              <a:t>Bootcampů</a:t>
            </a:r>
            <a:r>
              <a:rPr lang="cs-CZ" dirty="0"/>
              <a:t> a rychlých výsledků s AI.</a:t>
            </a:r>
          </a:p>
          <a:p>
            <a:r>
              <a:rPr lang="cs-CZ" b="1" i="0" u="none" strike="noStrike" dirty="0">
                <a:effectLst/>
                <a:latin typeface="Söhne"/>
              </a:rPr>
              <a:t>Výhody </a:t>
            </a:r>
            <a:r>
              <a:rPr lang="cs-CZ" b="1" i="0" u="none" strike="noStrike" dirty="0" err="1">
                <a:effectLst/>
                <a:latin typeface="Söhne"/>
              </a:rPr>
              <a:t>Palantiru</a:t>
            </a:r>
            <a:r>
              <a:rPr lang="cs-CZ" b="1" i="0" u="none" strike="noStrike" dirty="0">
                <a:effectLst/>
                <a:latin typeface="Söhne"/>
              </a:rPr>
              <a:t> ve </a:t>
            </a:r>
            <a:r>
              <a:rPr lang="cs-CZ" b="1" dirty="0">
                <a:latin typeface="Söhne"/>
              </a:rPr>
              <a:t>z</a:t>
            </a:r>
            <a:r>
              <a:rPr lang="cs-CZ" b="1" i="0" u="none" strike="noStrike" dirty="0">
                <a:effectLst/>
                <a:latin typeface="Söhne"/>
              </a:rPr>
              <a:t>nalostním </a:t>
            </a:r>
            <a:r>
              <a:rPr lang="cs-CZ" b="1" dirty="0">
                <a:latin typeface="Söhne"/>
              </a:rPr>
              <a:t>m</a:t>
            </a:r>
            <a:r>
              <a:rPr lang="cs-CZ" b="1" i="0" u="none" strike="noStrike" dirty="0">
                <a:effectLst/>
                <a:latin typeface="Söhne"/>
              </a:rPr>
              <a:t>anagementu:</a:t>
            </a:r>
          </a:p>
          <a:p>
            <a:pPr lvl="1"/>
            <a:r>
              <a:rPr lang="cs-CZ" dirty="0"/>
              <a:t>Rozhodnutí- softwarová Architektura: </a:t>
            </a:r>
            <a:r>
              <a:rPr lang="cs-CZ" dirty="0" err="1"/>
              <a:t>Palantir</a:t>
            </a:r>
            <a:r>
              <a:rPr lang="cs-CZ" dirty="0"/>
              <a:t> poskytuje moderním podnikům možnost integrovat rozhodování do své softwarové architektury.</a:t>
            </a:r>
          </a:p>
          <a:p>
            <a:pPr lvl="1"/>
            <a:r>
              <a:rPr lang="cs-CZ" dirty="0" err="1"/>
              <a:t>Kontextualizace</a:t>
            </a:r>
            <a:r>
              <a:rPr lang="cs-CZ" dirty="0"/>
              <a:t> rozhodnutí a akcí: Integrace AI a ontologie znamená více než jen data - znamená chápání rozhodnutí a kontextuální akce.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6553190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D44D12F-E663-0423-0572-1D8566CD6B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743200" y="2580786"/>
            <a:ext cx="10169770" cy="1325563"/>
          </a:xfrm>
        </p:spPr>
        <p:txBody>
          <a:bodyPr/>
          <a:lstStyle/>
          <a:p>
            <a:r>
              <a:rPr lang="cs-CZ" dirty="0"/>
              <a:t>DĚKUJI ZA POZORNOST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0233421D-F6AF-C4D8-387C-6A8520FEE45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815754" y="5533292"/>
            <a:ext cx="2538045" cy="64367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526341383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752</TotalTime>
  <Words>335</Words>
  <Application>Microsoft Macintosh PowerPoint</Application>
  <PresentationFormat>Širokoúhlá obrazovka</PresentationFormat>
  <Paragraphs>52</Paragraphs>
  <Slides>9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9</vt:i4>
      </vt:variant>
    </vt:vector>
  </HeadingPairs>
  <TitlesOfParts>
    <vt:vector size="14" baseType="lpstr">
      <vt:lpstr>Arial</vt:lpstr>
      <vt:lpstr>Calibri</vt:lpstr>
      <vt:lpstr>Calibri Light</vt:lpstr>
      <vt:lpstr>Söhne</vt:lpstr>
      <vt:lpstr>Motiv Office</vt:lpstr>
      <vt:lpstr>Budoucnost Generative AI v KM</vt:lpstr>
      <vt:lpstr>  Výhody Generative AI ve Znalostním Managementu   </vt:lpstr>
      <vt:lpstr>Výzvy a Příležitosti </vt:lpstr>
      <vt:lpstr>Případy užití a aplikace.</vt:lpstr>
      <vt:lpstr>Případy užití a aplikace</vt:lpstr>
      <vt:lpstr>Odpovědný vývoj a etické Otázky</vt:lpstr>
      <vt:lpstr>Budoucnost Knowledge managementu s generative AI</vt:lpstr>
      <vt:lpstr>Palantir</vt:lpstr>
      <vt:lpstr>DĚKUJI ZA POZORNOST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Budoucnost Generative AI v KM</dc:title>
  <dc:creator>Martin Simet</dc:creator>
  <cp:lastModifiedBy>Martin Simet</cp:lastModifiedBy>
  <cp:revision>2</cp:revision>
  <dcterms:created xsi:type="dcterms:W3CDTF">2024-01-17T21:10:40Z</dcterms:created>
  <dcterms:modified xsi:type="dcterms:W3CDTF">2024-01-18T09:42:41Z</dcterms:modified>
</cp:coreProperties>
</file>

<file path=docProps/thumbnail.jpeg>
</file>