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1" r:id="rId8"/>
    <p:sldId id="265" r:id="rId9"/>
    <p:sldId id="26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04"/>
    <p:restoredTop sz="95100"/>
  </p:normalViewPr>
  <p:slideViewPr>
    <p:cSldViewPr snapToGrid="0">
      <p:cViewPr varScale="1">
        <p:scale>
          <a:sx n="109" d="100"/>
          <a:sy n="109" d="100"/>
        </p:scale>
        <p:origin x="2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DFC78-C46B-86C7-9BDC-E20937A04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B946E1-B92A-16C3-F735-50DC0B5AE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AFD701-999B-8E5F-4F74-D4DA8C2E1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0E9B1D-BFB0-FB8A-8977-CA58A0EAF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22CD12-8758-2081-272D-5932AC011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58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72B9DA-A0C8-332F-844E-3E92B3D7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DC32FC7-731C-69E5-6E06-D748D9BA6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06F98D-35AB-1854-BE81-CE80488FA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00F44A-B984-42CF-9198-8CE2F2417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925CB6-CA4C-1058-83B4-341143EE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8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31D84E2-DF97-BE4B-9537-2052B03AEA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EF749DF-3E00-0543-DA68-474387264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562557-291A-E236-682D-47AF61038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FB13F2-3918-A4AA-35BF-511F2E7CB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82D928-EFFE-902A-9892-EE20547CA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30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764551-92DA-8D19-434E-9DE169271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B845BA-2374-E626-2C51-32E698C3C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DEB500-2ED5-31F2-4117-948E64E4A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A0C3AA-6649-A318-E2FA-B41B71677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B138DE-DA15-91A0-ED1F-F43058282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94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6497E7-C198-CB16-6F29-8BBC450D9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4296CD-E80A-3A6B-3DEF-3A43C8EC6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21BD35-7D88-D2E2-2C8C-6E12F2AA9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C1EB40-01E0-B901-6ED2-4ECDA407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5464D7-70F8-FF02-D552-A6B66E733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60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09B471-2D07-1AED-1B4A-FA0166713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98BB9E-92A5-001A-21B1-16256887A9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F95FB8-A2ED-D2F7-27A8-6F06EEE96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BABB42-D585-C43D-CF65-B63702433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EAC056-3A9C-5AB8-7060-6FAEBF1C1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D08D57-562C-7423-D7C0-DAA441825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43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DA8C37-A846-3872-6E5D-D83F5A34C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61424E-530C-9DDF-F422-FCDBA43E2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A983EE4-3D86-74E4-32A8-B8CCDE7F4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E37406-7DE7-5C6E-5CFD-56ADEF195E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B477FD9-7238-8A54-3DCD-66BF1EA438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844A26D-343F-A2FA-49C5-DF81BE70B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6137C5D-55A6-80C8-0FA2-EF9961DD9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815F493-C30F-E865-94C8-F8642C46E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74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E3BF4B-F615-EE09-12DF-FDA82439D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560C47C-B83C-2CC6-1CEB-A1E240C0A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EB04C59-ED0E-4351-3547-2CB1A9703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0AF980-06DD-9B49-187A-31DF074BC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16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3D1D2E6-3262-B8B0-52F1-8936B639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9B8045D-B3B3-2B27-0E02-0FE57BED4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ACF9E3-64DC-2048-E993-291B48E5E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1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933D1D-C7AB-FF2C-B98B-1CC59FEEE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740DA5-2560-ABF0-31EC-CA3BC1AFC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B915CB7-56A6-7FEC-C644-9AF870EF2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0C2508-1B27-CC81-E018-7A48C462D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C72E7A-279C-3639-3211-ABDC67314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7442BE-A775-63E5-F45F-0C9B8773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45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E08671-A3D9-75BB-B01D-4CFDA460C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0506170-9E2B-8DF1-06DA-E6DCD81D81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D1847F-64A2-FEAA-92D9-E15D68A48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5D5153-6BE8-8B76-CD92-C01F78376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83615D-4F96-505C-4D0B-7CE57DC99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1291A9-B6C8-7938-22C5-981C117E6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77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19BD2DF-E19E-6DE8-03EC-2BA7B2A44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29D8E3-DAE2-21DA-0887-0EF795FF9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1D14AC-39F7-E0AE-2E73-E89F9E87E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AD5D8-0980-CD4A-8EDB-D45EC477EC36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6F0A8F-AEC0-47CF-B8C8-A782A0F44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9D8BDB-4F58-401C-906C-169B43A60A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04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551BD-0AA8-19CF-DD3E-EB5B25C4D6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Budoucnost </a:t>
            </a:r>
            <a:r>
              <a:rPr lang="cs-CZ" dirty="0" err="1"/>
              <a:t>Generative</a:t>
            </a:r>
            <a:r>
              <a:rPr lang="cs-CZ" dirty="0"/>
              <a:t> AI v KM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322611-EE53-D6E1-DCCF-4722DCE61B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74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CB2D6-C82D-6D81-C991-4927F9BDD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Výhody </a:t>
            </a:r>
            <a:r>
              <a:rPr lang="cs-CZ" b="1" dirty="0" err="1">
                <a:effectLst/>
              </a:rPr>
              <a:t>Generative</a:t>
            </a:r>
            <a:r>
              <a:rPr lang="cs-CZ" b="1" dirty="0">
                <a:effectLst/>
              </a:rPr>
              <a:t> AI ve Znalostním Managementu</a:t>
            </a: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9501E7-CF14-7630-5F22-4C5020D05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1845"/>
            <a:ext cx="10515600" cy="3715117"/>
          </a:xfrm>
        </p:spPr>
        <p:txBody>
          <a:bodyPr/>
          <a:lstStyle/>
          <a:p>
            <a:r>
              <a:rPr lang="cs-CZ" sz="3600" b="1" dirty="0"/>
              <a:t>Personalizovaní asistenti pro zaměstnance.</a:t>
            </a:r>
          </a:p>
          <a:p>
            <a:r>
              <a:rPr lang="cs-CZ" sz="3600" b="1" dirty="0"/>
              <a:t>Automatické generování manuálů a procedur.</a:t>
            </a:r>
          </a:p>
          <a:p>
            <a:r>
              <a:rPr lang="cs-CZ" sz="3600" b="1" dirty="0"/>
              <a:t>Rozpoznávání a klasifikace dokumentů.</a:t>
            </a:r>
          </a:p>
          <a:p>
            <a:r>
              <a:rPr lang="cs-CZ" sz="3600" b="1" dirty="0"/>
              <a:t>Zlepšení virtuálních diskusí a kolektivního učení.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274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9DC0F7-C223-D50C-1F5A-602BF40BD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338"/>
            <a:ext cx="10515600" cy="858350"/>
          </a:xfrm>
        </p:spPr>
        <p:txBody>
          <a:bodyPr>
            <a:normAutofit fontScale="90000"/>
          </a:bodyPr>
          <a:lstStyle/>
          <a:p>
            <a:r>
              <a:rPr lang="cs-CZ" b="1" i="0" u="none" strike="noStrike" dirty="0">
                <a:effectLst/>
              </a:rPr>
              <a:t>Výzvy a Příležitosti</a:t>
            </a:r>
            <a:br>
              <a:rPr lang="cs-CZ" b="1" i="0" u="none" strike="noStrike" dirty="0">
                <a:effectLst/>
                <a:latin typeface="Söhne"/>
              </a:rPr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6C3E26-DDF5-4239-57CF-0A5183FE0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/>
              <a:t>Aktuální využití </a:t>
            </a:r>
            <a:r>
              <a:rPr lang="cs-CZ" sz="3600" dirty="0" err="1"/>
              <a:t>Generative</a:t>
            </a:r>
            <a:r>
              <a:rPr lang="cs-CZ" sz="3600" dirty="0"/>
              <a:t> AI ve znalostním managementu.</a:t>
            </a:r>
          </a:p>
          <a:p>
            <a:endParaRPr lang="cs-CZ" sz="3600" dirty="0"/>
          </a:p>
          <a:p>
            <a:r>
              <a:rPr lang="cs-CZ" sz="3600" dirty="0"/>
              <a:t>Příchod spotřebitelských programů, jako jsou Google Bard a </a:t>
            </a:r>
            <a:r>
              <a:rPr lang="cs-CZ" sz="3600" dirty="0" err="1"/>
              <a:t>OpenAI</a:t>
            </a:r>
            <a:r>
              <a:rPr lang="cs-CZ" sz="3600" dirty="0"/>
              <a:t> </a:t>
            </a:r>
            <a:r>
              <a:rPr lang="cs-CZ" sz="3600" dirty="0" err="1"/>
              <a:t>ChatGPT</a:t>
            </a:r>
            <a:r>
              <a:rPr lang="cs-CZ" sz="3600" dirty="0"/>
              <a:t>.</a:t>
            </a:r>
          </a:p>
          <a:p>
            <a:endParaRPr lang="cs-CZ" sz="3600" dirty="0"/>
          </a:p>
          <a:p>
            <a:r>
              <a:rPr lang="cs-CZ" sz="3600" dirty="0"/>
              <a:t>Očekávaný růst trhu a jeho pohonné síly v krátkodobém a dlouhodobém horizontu.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842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8705A9-0C06-B802-C3D7-62853A196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3064"/>
            <a:ext cx="10515600" cy="1325563"/>
          </a:xfrm>
        </p:spPr>
        <p:txBody>
          <a:bodyPr/>
          <a:lstStyle/>
          <a:p>
            <a:r>
              <a:rPr lang="cs-CZ" b="1" i="0" u="none" strike="noStrike" dirty="0">
                <a:effectLst/>
              </a:rPr>
              <a:t>Případy užití a aplikace.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2FC94F-8DBC-B04C-EEE1-DB3012D6C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0" u="none" strike="noStrike" dirty="0">
                <a:effectLst/>
              </a:rPr>
              <a:t>Personalizovaní asistenti pro znalostní </a:t>
            </a:r>
            <a:r>
              <a:rPr lang="cs-CZ" dirty="0"/>
              <a:t>m</a:t>
            </a:r>
            <a:r>
              <a:rPr lang="cs-CZ" i="0" u="none" strike="noStrike" dirty="0">
                <a:effectLst/>
              </a:rPr>
              <a:t>anagement</a:t>
            </a:r>
          </a:p>
          <a:p>
            <a:pPr lvl="1"/>
            <a:r>
              <a:rPr lang="cs-CZ" dirty="0"/>
              <a:t>Analýza pracovních návyků a preferencí uživatelů</a:t>
            </a:r>
            <a:endParaRPr lang="cs-CZ" i="0" u="none" strike="noStrike" dirty="0">
              <a:effectLst/>
            </a:endParaRPr>
          </a:p>
          <a:p>
            <a:r>
              <a:rPr lang="cs-CZ" i="0" u="none" strike="noStrike" dirty="0">
                <a:effectLst/>
              </a:rPr>
              <a:t>Automatické generování </a:t>
            </a:r>
            <a:r>
              <a:rPr lang="cs-CZ" dirty="0"/>
              <a:t>m</a:t>
            </a:r>
            <a:r>
              <a:rPr lang="cs-CZ" i="0" u="none" strike="noStrike" dirty="0">
                <a:effectLst/>
              </a:rPr>
              <a:t>anuálů a procedur</a:t>
            </a:r>
          </a:p>
          <a:p>
            <a:pPr lvl="1"/>
            <a:r>
              <a:rPr lang="cs-CZ" dirty="0"/>
              <a:t>Pomocí existující znalostní báze </a:t>
            </a:r>
          </a:p>
          <a:p>
            <a:r>
              <a:rPr lang="cs-CZ" i="0" u="none" strike="noStrike" dirty="0">
                <a:effectLst/>
              </a:rPr>
              <a:t>Rozpoznávání a klasifikace Dokumentů</a:t>
            </a:r>
          </a:p>
          <a:p>
            <a:pPr lvl="1"/>
            <a:r>
              <a:rPr lang="cs-CZ" dirty="0"/>
              <a:t>Rychlé řazení a uspořádání informací</a:t>
            </a:r>
            <a:endParaRPr lang="cs-CZ" i="0" u="none" strike="noStrike" dirty="0">
              <a:effectLst/>
            </a:endParaRPr>
          </a:p>
          <a:p>
            <a:r>
              <a:rPr lang="cs-CZ" i="0" u="none" strike="noStrike" dirty="0">
                <a:effectLst/>
              </a:rPr>
              <a:t>Zlepšení virtuálních </a:t>
            </a:r>
            <a:r>
              <a:rPr lang="cs-CZ" dirty="0"/>
              <a:t>d</a:t>
            </a:r>
            <a:r>
              <a:rPr lang="cs-CZ" i="0" u="none" strike="noStrike" dirty="0">
                <a:effectLst/>
              </a:rPr>
              <a:t>iskusí a kolektivního </a:t>
            </a:r>
            <a:r>
              <a:rPr lang="cs-CZ" dirty="0"/>
              <a:t>u</a:t>
            </a:r>
            <a:r>
              <a:rPr lang="cs-CZ" i="0" u="none" strike="noStrike" dirty="0">
                <a:effectLst/>
              </a:rPr>
              <a:t>čení</a:t>
            </a:r>
          </a:p>
          <a:p>
            <a:pPr lvl="1"/>
            <a:r>
              <a:rPr lang="cs-CZ" dirty="0"/>
              <a:t>Simulace diskusí a interakce mezi zaměstnanci</a:t>
            </a:r>
          </a:p>
        </p:txBody>
      </p:sp>
    </p:spTree>
    <p:extLst>
      <p:ext uri="{BB962C8B-B14F-4D97-AF65-F5344CB8AC3E}">
        <p14:creationId xmlns:p14="http://schemas.microsoft.com/office/powerpoint/2010/main" val="2301625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2F2A14-A3E2-4679-11B0-2527732C4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0" u="none" strike="noStrike" dirty="0">
                <a:effectLst/>
              </a:rPr>
              <a:t>Případy užití a aplikace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7FA745-358D-E467-E05C-D3C67AE3E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64313"/>
          </a:xfrm>
        </p:spPr>
        <p:txBody>
          <a:bodyPr>
            <a:noAutofit/>
          </a:bodyPr>
          <a:lstStyle/>
          <a:p>
            <a:r>
              <a:rPr lang="cs-CZ" sz="3200" i="0" u="none" strike="noStrike" dirty="0">
                <a:effectLst/>
                <a:latin typeface="Söhne"/>
              </a:rPr>
              <a:t>Rychlá odpověď na </a:t>
            </a:r>
            <a:r>
              <a:rPr lang="cs-CZ" sz="3200" dirty="0">
                <a:latin typeface="Söhne"/>
              </a:rPr>
              <a:t>i</a:t>
            </a:r>
            <a:r>
              <a:rPr lang="cs-CZ" sz="3200" i="0" u="none" strike="noStrike" dirty="0">
                <a:effectLst/>
                <a:latin typeface="Söhne"/>
              </a:rPr>
              <a:t>nterní </a:t>
            </a:r>
            <a:r>
              <a:rPr lang="cs-CZ" sz="3200" dirty="0">
                <a:latin typeface="Söhne"/>
              </a:rPr>
              <a:t>d</a:t>
            </a:r>
            <a:r>
              <a:rPr lang="cs-CZ" sz="3200" i="0" u="none" strike="noStrike" dirty="0">
                <a:effectLst/>
                <a:latin typeface="Söhne"/>
              </a:rPr>
              <a:t>otazy</a:t>
            </a:r>
          </a:p>
          <a:p>
            <a:pPr lvl="1"/>
            <a:r>
              <a:rPr lang="cs-CZ" sz="3200" dirty="0">
                <a:latin typeface="Söhne"/>
              </a:rPr>
              <a:t>Pomocí pokročilého zpracování jazyka</a:t>
            </a:r>
          </a:p>
          <a:p>
            <a:pPr marL="457200" lvl="1" indent="0">
              <a:buNone/>
            </a:pPr>
            <a:endParaRPr lang="cs-CZ" sz="3200" dirty="0">
              <a:latin typeface="Söhne"/>
            </a:endParaRPr>
          </a:p>
          <a:p>
            <a:pPr lvl="1"/>
            <a:endParaRPr lang="cs-CZ" sz="3200" dirty="0">
              <a:latin typeface="Söhne"/>
            </a:endParaRPr>
          </a:p>
          <a:p>
            <a:pPr lvl="1"/>
            <a:endParaRPr lang="cs-CZ" sz="3200" dirty="0">
              <a:latin typeface="Söhne"/>
            </a:endParaRPr>
          </a:p>
          <a:p>
            <a:pPr lvl="1"/>
            <a:r>
              <a:rPr lang="cs-CZ" sz="3200" i="0" u="none" strike="noStrike" dirty="0">
                <a:effectLst/>
                <a:latin typeface="Söhne"/>
              </a:rPr>
              <a:t>Podpora procesů </a:t>
            </a:r>
            <a:r>
              <a:rPr lang="cs-CZ" sz="3200" dirty="0">
                <a:latin typeface="Söhne"/>
              </a:rPr>
              <a:t>r</a:t>
            </a:r>
            <a:r>
              <a:rPr lang="cs-CZ" sz="3200" i="0" u="none" strike="noStrike" dirty="0">
                <a:effectLst/>
                <a:latin typeface="Söhne"/>
              </a:rPr>
              <a:t>ozhodování:</a:t>
            </a:r>
          </a:p>
          <a:p>
            <a:pPr lvl="2"/>
            <a:r>
              <a:rPr lang="cs-CZ" sz="3200" dirty="0">
                <a:latin typeface="Söhne"/>
              </a:rPr>
              <a:t>Simulace a analýza dat </a:t>
            </a:r>
            <a:r>
              <a:rPr lang="cs-CZ" sz="3200" dirty="0">
                <a:latin typeface="Söhne"/>
                <a:sym typeface="Wingdings" pitchFamily="2" charset="2"/>
              </a:rPr>
              <a:t> optimalizace strategických rozhodnutí</a:t>
            </a:r>
          </a:p>
          <a:p>
            <a:pPr lvl="2"/>
            <a:r>
              <a:rPr lang="cs-CZ" sz="3200" dirty="0">
                <a:latin typeface="Söhne"/>
              </a:rPr>
              <a:t>Automatická tvorba FAQ </a:t>
            </a:r>
            <a:r>
              <a:rPr lang="cs-CZ" sz="3200" dirty="0" err="1">
                <a:latin typeface="Söhne"/>
              </a:rPr>
              <a:t>sekve</a:t>
            </a:r>
            <a:endParaRPr lang="cs-CZ" sz="3200" dirty="0"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1500040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7A81C5-8016-FBFB-6E08-85283EB87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0" u="none" strike="noStrike" dirty="0">
                <a:effectLst/>
              </a:rPr>
              <a:t>Odpovědný vývoj a etické Otázky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537AD7-5634-F9DA-244A-C4052ACBA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/>
              </a:rPr>
              <a:t>Možnosti a rizika spojená s rozvojem generativních technologií.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/>
              </a:rPr>
              <a:t>Pozitivní dopady na znalostní management a vývoj personalizovaných asistentů.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/>
              </a:rPr>
              <a:t>Etické otázky, včetně zneužití, kybernetické bezpečnosti a sociálních nerovností.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/>
              </a:rPr>
              <a:t>Výzva pro organizace v implementaci odpovídajících regulačních rámců a otevřený dialog pro odpovědný rozvoj technologií.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/>
              </a:rPr>
              <a:t>Čína ??</a:t>
            </a: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864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97DE8-2D60-D0A5-2C3D-82B341482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0" u="none" strike="noStrike" dirty="0">
                <a:effectLst/>
              </a:rPr>
              <a:t>Budoucnost </a:t>
            </a:r>
            <a:r>
              <a:rPr lang="cs-CZ" b="1" i="0" u="none" strike="noStrike" dirty="0" err="1">
                <a:effectLst/>
              </a:rPr>
              <a:t>Knowledge</a:t>
            </a:r>
            <a:r>
              <a:rPr lang="cs-CZ" b="1" i="0" u="none" strike="noStrike" dirty="0">
                <a:effectLst/>
              </a:rPr>
              <a:t> managementu s </a:t>
            </a:r>
            <a:r>
              <a:rPr lang="cs-CZ" b="1" dirty="0" err="1"/>
              <a:t>g</a:t>
            </a:r>
            <a:r>
              <a:rPr lang="cs-CZ" b="1" i="0" u="none" strike="noStrike" dirty="0" err="1">
                <a:effectLst/>
              </a:rPr>
              <a:t>enerative</a:t>
            </a:r>
            <a:r>
              <a:rPr lang="cs-CZ" b="1" i="0" u="none" strike="noStrike" dirty="0">
                <a:effectLst/>
              </a:rPr>
              <a:t> AI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B2886F-566D-AAD3-4774-E0CC78F89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Očekávání vylepšené efektivity, růstu a uživatelských zážitků.</a:t>
            </a:r>
          </a:p>
          <a:p>
            <a:r>
              <a:rPr lang="cs-CZ" dirty="0"/>
              <a:t>Výzvy a možnosti pro firmy a organizace.</a:t>
            </a:r>
          </a:p>
          <a:p>
            <a:r>
              <a:rPr lang="cs-CZ" dirty="0"/>
              <a:t>Diskuse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65922A5-38AD-90CC-0447-A1A1A1772FC2}"/>
              </a:ext>
            </a:extLst>
          </p:cNvPr>
          <p:cNvSpPr txBox="1"/>
          <p:nvPr/>
        </p:nvSpPr>
        <p:spPr>
          <a:xfrm>
            <a:off x="838200" y="339678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dirty="0"/>
              <a:t>Firmy operující v této oblasti: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74DD3B3-FD66-547E-4B4E-C04C972F3582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79DDF4D-0450-4851-E84F-90ACE92958B3}"/>
              </a:ext>
            </a:extLst>
          </p:cNvPr>
          <p:cNvSpPr txBox="1"/>
          <p:nvPr/>
        </p:nvSpPr>
        <p:spPr>
          <a:xfrm>
            <a:off x="1863969" y="4339877"/>
            <a:ext cx="525193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 err="1"/>
              <a:t>Nvidia</a:t>
            </a:r>
            <a:r>
              <a:rPr lang="cs-CZ" sz="2800" dirty="0"/>
              <a:t>, AMD – čipy, grafické karty</a:t>
            </a:r>
          </a:p>
          <a:p>
            <a:r>
              <a:rPr lang="cs-CZ" sz="2800" dirty="0"/>
              <a:t>Microsoft, OPEN AI, Apple </a:t>
            </a:r>
          </a:p>
          <a:p>
            <a:r>
              <a:rPr lang="cs-CZ" sz="2800" dirty="0" err="1"/>
              <a:t>Palantir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69047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90511-4760-B7FA-0505-2631A8A06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Palantir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1C3341-6F14-6955-3468-BC1651680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Ontologie pro reprezentaci rozhodnutí: </a:t>
            </a:r>
            <a:r>
              <a:rPr lang="cs-CZ" dirty="0" err="1"/>
              <a:t>Palantir</a:t>
            </a:r>
            <a:r>
              <a:rPr lang="cs-CZ" dirty="0"/>
              <a:t> Ontology zdůrazňuje rozhodnutí nad pouhými daty, umožňující efektivní využívání znalostí v podniku.</a:t>
            </a:r>
          </a:p>
          <a:p>
            <a:r>
              <a:rPr lang="cs-CZ" dirty="0"/>
              <a:t>Schopnost dosahovat a škálovat operační dopad s pomocí AIP </a:t>
            </a:r>
            <a:r>
              <a:rPr lang="cs-CZ" dirty="0" err="1"/>
              <a:t>Bootcampů</a:t>
            </a:r>
            <a:r>
              <a:rPr lang="cs-CZ" dirty="0"/>
              <a:t> a rychlých výsledků s AI.</a:t>
            </a:r>
          </a:p>
          <a:p>
            <a:r>
              <a:rPr lang="cs-CZ" b="1" i="0" u="none" strike="noStrike" dirty="0">
                <a:effectLst/>
                <a:latin typeface="Söhne"/>
              </a:rPr>
              <a:t>Výhody </a:t>
            </a:r>
            <a:r>
              <a:rPr lang="cs-CZ" b="1" i="0" u="none" strike="noStrike" dirty="0" err="1">
                <a:effectLst/>
                <a:latin typeface="Söhne"/>
              </a:rPr>
              <a:t>Palantiru</a:t>
            </a:r>
            <a:r>
              <a:rPr lang="cs-CZ" b="1" i="0" u="none" strike="noStrike" dirty="0">
                <a:effectLst/>
                <a:latin typeface="Söhne"/>
              </a:rPr>
              <a:t> ve </a:t>
            </a:r>
            <a:r>
              <a:rPr lang="cs-CZ" b="1" dirty="0">
                <a:latin typeface="Söhne"/>
              </a:rPr>
              <a:t>z</a:t>
            </a:r>
            <a:r>
              <a:rPr lang="cs-CZ" b="1" i="0" u="none" strike="noStrike" dirty="0">
                <a:effectLst/>
                <a:latin typeface="Söhne"/>
              </a:rPr>
              <a:t>nalostním </a:t>
            </a:r>
            <a:r>
              <a:rPr lang="cs-CZ" b="1" dirty="0">
                <a:latin typeface="Söhne"/>
              </a:rPr>
              <a:t>m</a:t>
            </a:r>
            <a:r>
              <a:rPr lang="cs-CZ" b="1" i="0" u="none" strike="noStrike" dirty="0">
                <a:effectLst/>
                <a:latin typeface="Söhne"/>
              </a:rPr>
              <a:t>anagementu:</a:t>
            </a:r>
          </a:p>
          <a:p>
            <a:pPr lvl="1"/>
            <a:r>
              <a:rPr lang="cs-CZ" dirty="0"/>
              <a:t>Rozhodnutí- softwarová Architektura: </a:t>
            </a:r>
            <a:r>
              <a:rPr lang="cs-CZ" dirty="0" err="1"/>
              <a:t>Palantir</a:t>
            </a:r>
            <a:r>
              <a:rPr lang="cs-CZ" dirty="0"/>
              <a:t> poskytuje moderním podnikům možnost integrovat rozhodování do své softwarové architektury.</a:t>
            </a:r>
          </a:p>
          <a:p>
            <a:pPr lvl="1"/>
            <a:r>
              <a:rPr lang="cs-CZ" dirty="0" err="1"/>
              <a:t>Kontextualizace</a:t>
            </a:r>
            <a:r>
              <a:rPr lang="cs-CZ" dirty="0"/>
              <a:t> rozhodnutí a akcí: Integrace AI a ontologie znamená více než jen data - znamená chápání rozhodnutí a kontextuální akce.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319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4D12F-E663-0423-0572-1D8566CD6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2580786"/>
            <a:ext cx="10169770" cy="1325563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33421D-F6AF-C4D8-387C-6A8520FEE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5754" y="5533292"/>
            <a:ext cx="2538045" cy="64367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3413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335</Words>
  <Application>Microsoft Macintosh PowerPoint</Application>
  <PresentationFormat>Širokoúhlá obrazovka</PresentationFormat>
  <Paragraphs>52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Söhne</vt:lpstr>
      <vt:lpstr>Motiv Office</vt:lpstr>
      <vt:lpstr>Budoucnost Generative AI v KM</vt:lpstr>
      <vt:lpstr>  Výhody Generative AI ve Znalostním Managementu   </vt:lpstr>
      <vt:lpstr>Výzvy a Příležitosti </vt:lpstr>
      <vt:lpstr>Případy užití a aplikace.</vt:lpstr>
      <vt:lpstr>Případy užití a aplikace</vt:lpstr>
      <vt:lpstr>Odpovědný vývoj a etické Otázky</vt:lpstr>
      <vt:lpstr>Budoucnost Knowledge managementu s generative AI</vt:lpstr>
      <vt:lpstr>Palantir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Budoucnost Generative AI v KM</dc:title>
  <dc:creator>Martin Simet</dc:creator>
  <cp:lastModifiedBy>Martin Simet</cp:lastModifiedBy>
  <cp:revision>2</cp:revision>
  <dcterms:created xsi:type="dcterms:W3CDTF">2024-01-17T21:10:40Z</dcterms:created>
  <dcterms:modified xsi:type="dcterms:W3CDTF">2024-01-18T09:42:41Z</dcterms:modified>
</cp:coreProperties>
</file>